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sldIdLst>
    <p:sldId id="273" r:id="rId2"/>
    <p:sldId id="257" r:id="rId3"/>
    <p:sldId id="258" r:id="rId4"/>
    <p:sldId id="259" r:id="rId5"/>
    <p:sldId id="274" r:id="rId6"/>
    <p:sldId id="278" r:id="rId7"/>
    <p:sldId id="260" r:id="rId8"/>
    <p:sldId id="275" r:id="rId9"/>
    <p:sldId id="262" r:id="rId10"/>
    <p:sldId id="276"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4660"/>
  </p:normalViewPr>
  <p:slideViewPr>
    <p:cSldViewPr snapToGrid="0">
      <p:cViewPr varScale="1">
        <p:scale>
          <a:sx n="75" d="100"/>
          <a:sy n="75" d="100"/>
        </p:scale>
        <p:origin x="4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385FAA2-8924-4E98-AAEA-DC30D37B1541}" type="datetimeFigureOut">
              <a:rPr lang="en-US" smtClean="0"/>
              <a:t>2/6/2019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1041551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85FAA2-8924-4E98-AAEA-DC30D37B1541}"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260023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85FAA2-8924-4E98-AAEA-DC30D37B1541}"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1486604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85FAA2-8924-4E98-AAEA-DC30D37B1541}"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75811-1F83-43BE-9DC8-85824CAA1F8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56862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85FAA2-8924-4E98-AAEA-DC30D37B1541}"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3383904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385FAA2-8924-4E98-AAEA-DC30D37B1541}" type="datetimeFigureOut">
              <a:rPr lang="en-US" smtClean="0"/>
              <a:t>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3496429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385FAA2-8924-4E98-AAEA-DC30D37B1541}" type="datetimeFigureOut">
              <a:rPr lang="en-US" smtClean="0"/>
              <a:t>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1163402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85FAA2-8924-4E98-AAEA-DC30D37B1541}"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18276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85FAA2-8924-4E98-AAEA-DC30D37B1541}"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3503208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85FAA2-8924-4E98-AAEA-DC30D37B1541}"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103868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85FAA2-8924-4E98-AAEA-DC30D37B1541}"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3102992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385FAA2-8924-4E98-AAEA-DC30D37B1541}"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1819458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385FAA2-8924-4E98-AAEA-DC30D37B1541}" type="datetimeFigureOut">
              <a:rPr lang="en-US" smtClean="0"/>
              <a:t>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1526398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85FAA2-8924-4E98-AAEA-DC30D37B1541}" type="datetimeFigureOut">
              <a:rPr lang="en-US" smtClean="0"/>
              <a:t>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1891537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85FAA2-8924-4E98-AAEA-DC30D37B1541}" type="datetimeFigureOut">
              <a:rPr lang="en-US" smtClean="0"/>
              <a:t>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362443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85FAA2-8924-4E98-AAEA-DC30D37B1541}"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210232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85FAA2-8924-4E98-AAEA-DC30D37B1541}"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75811-1F83-43BE-9DC8-85824CAA1F80}" type="slidenum">
              <a:rPr lang="en-US" smtClean="0"/>
              <a:t>‹#›</a:t>
            </a:fld>
            <a:endParaRPr lang="en-US"/>
          </a:p>
        </p:txBody>
      </p:sp>
    </p:spTree>
    <p:extLst>
      <p:ext uri="{BB962C8B-B14F-4D97-AF65-F5344CB8AC3E}">
        <p14:creationId xmlns:p14="http://schemas.microsoft.com/office/powerpoint/2010/main" val="171241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385FAA2-8924-4E98-AAEA-DC30D37B1541}" type="datetimeFigureOut">
              <a:rPr lang="en-US" smtClean="0"/>
              <a:t>2/6/2019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7C75811-1F83-43BE-9DC8-85824CAA1F80}" type="slidenum">
              <a:rPr lang="en-US" smtClean="0"/>
              <a:t>‹#›</a:t>
            </a:fld>
            <a:endParaRPr lang="en-US"/>
          </a:p>
        </p:txBody>
      </p:sp>
    </p:spTree>
    <p:extLst>
      <p:ext uri="{BB962C8B-B14F-4D97-AF65-F5344CB8AC3E}">
        <p14:creationId xmlns:p14="http://schemas.microsoft.com/office/powerpoint/2010/main" val="450631548"/>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facebook.com/IoTLAB.info/" TargetMode="External"/><Relationship Id="rId1" Type="http://schemas.openxmlformats.org/officeDocument/2006/relationships/slideLayout" Target="../slideLayouts/slideLayout2.xml"/><Relationship Id="rId5" Type="http://schemas.openxmlformats.org/officeDocument/2006/relationships/hyperlink" Target="https://github.com/IoTLAB-IQ" TargetMode="Externa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hyperlink" Target="mailto:IoTLAB.info@gmail.com" TargetMode="External"/><Relationship Id="rId2" Type="http://schemas.openxmlformats.org/officeDocument/2006/relationships/hyperlink" Target="https://www.facebook.com/IoTLAB.info/" TargetMode="External"/><Relationship Id="rId1" Type="http://schemas.openxmlformats.org/officeDocument/2006/relationships/slideLayout" Target="../slideLayouts/slideLayout2.xml"/><Relationship Id="rId6" Type="http://schemas.openxmlformats.org/officeDocument/2006/relationships/hyperlink" Target="https://www.facebook.com/IOT.iraq.developer" TargetMode="External"/><Relationship Id="rId5" Type="http://schemas.openxmlformats.org/officeDocument/2006/relationships/hyperlink" Target="https://www.youtube.com/channel/UC2Q96EEJVUiDP2oqLQwemng?view_as=subscriber" TargetMode="External"/><Relationship Id="rId4" Type="http://schemas.openxmlformats.org/officeDocument/2006/relationships/hyperlink" Target="https://www.facebook.com/kareem.peakatch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22486" cy="763905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704" y="1685505"/>
            <a:ext cx="4030591" cy="3150441"/>
          </a:xfrm>
          <a:prstGeom prst="rect">
            <a:avLst/>
          </a:prstGeom>
        </p:spPr>
      </p:pic>
      <p:sp>
        <p:nvSpPr>
          <p:cNvPr id="11" name="TextBox 10"/>
          <p:cNvSpPr txBox="1"/>
          <p:nvPr/>
        </p:nvSpPr>
        <p:spPr>
          <a:xfrm>
            <a:off x="3210560" y="5610389"/>
            <a:ext cx="6451600" cy="769441"/>
          </a:xfrm>
          <a:prstGeom prst="rect">
            <a:avLst/>
          </a:prstGeom>
          <a:noFill/>
        </p:spPr>
        <p:txBody>
          <a:bodyPr wrap="square" rtlCol="0">
            <a:spAutoFit/>
          </a:bodyPr>
          <a:lstStyle/>
          <a:p>
            <a:r>
              <a:rPr lang="en-US" sz="4400" dirty="0" smtClean="0">
                <a:solidFill>
                  <a:schemeClr val="accent6">
                    <a:lumMod val="40000"/>
                    <a:lumOff val="60000"/>
                  </a:schemeClr>
                </a:solidFill>
                <a:latin typeface="Adobe Heiti Std R" panose="020B0400000000000000" pitchFamily="34" charset="-128"/>
                <a:ea typeface="Adobe Heiti Std R" panose="020B0400000000000000" pitchFamily="34" charset="-128"/>
                <a:cs typeface="Arial Unicode MS" panose="020B0604020202020204" pitchFamily="34" charset="-128"/>
              </a:rPr>
              <a:t>Creative </a:t>
            </a:r>
            <a:r>
              <a:rPr lang="en-US" sz="4400" dirty="0" smtClean="0">
                <a:solidFill>
                  <a:srgbClr val="FFFF00"/>
                </a:solidFill>
                <a:latin typeface="Adobe Heiti Std R" panose="020B0400000000000000" pitchFamily="34" charset="-128"/>
                <a:ea typeface="Adobe Heiti Std R" panose="020B0400000000000000" pitchFamily="34" charset="-128"/>
                <a:cs typeface="Arial Unicode MS" panose="020B0604020202020204" pitchFamily="34" charset="-128"/>
              </a:rPr>
              <a:t>ideas</a:t>
            </a:r>
            <a:r>
              <a:rPr lang="en-US" sz="4400" dirty="0" smtClean="0">
                <a:solidFill>
                  <a:schemeClr val="accent6">
                    <a:lumMod val="40000"/>
                    <a:lumOff val="60000"/>
                  </a:schemeClr>
                </a:solidFill>
                <a:latin typeface="Adobe Heiti Std R" panose="020B0400000000000000" pitchFamily="34" charset="-128"/>
                <a:ea typeface="Adobe Heiti Std R" panose="020B0400000000000000" pitchFamily="34" charset="-128"/>
                <a:cs typeface="Arial Unicode MS" panose="020B0604020202020204" pitchFamily="34" charset="-128"/>
              </a:rPr>
              <a:t> to </a:t>
            </a:r>
            <a:r>
              <a:rPr lang="en-US" sz="4400" dirty="0" smtClean="0">
                <a:solidFill>
                  <a:schemeClr val="tx1">
                    <a:lumMod val="85000"/>
                  </a:schemeClr>
                </a:solidFill>
                <a:latin typeface="Adobe Heiti Std R" panose="020B0400000000000000" pitchFamily="34" charset="-128"/>
                <a:ea typeface="Adobe Heiti Std R" panose="020B0400000000000000" pitchFamily="34" charset="-128"/>
                <a:cs typeface="Arial Unicode MS" panose="020B0604020202020204" pitchFamily="34" charset="-128"/>
              </a:rPr>
              <a:t>reality</a:t>
            </a:r>
            <a:endParaRPr lang="en-US" sz="4400" dirty="0">
              <a:solidFill>
                <a:schemeClr val="tx1">
                  <a:lumMod val="85000"/>
                </a:schemeClr>
              </a:solidFill>
              <a:latin typeface="Adobe Heiti Std R" panose="020B0400000000000000" pitchFamily="34" charset="-128"/>
              <a:ea typeface="Adobe Heiti Std R" panose="020B0400000000000000" pitchFamily="34" charset="-128"/>
              <a:cs typeface="Arial Unicode MS" panose="020B0604020202020204" pitchFamily="34" charset="-128"/>
            </a:endParaRPr>
          </a:p>
        </p:txBody>
      </p:sp>
    </p:spTree>
    <p:extLst>
      <p:ext uri="{BB962C8B-B14F-4D97-AF65-F5344CB8AC3E}">
        <p14:creationId xmlns:p14="http://schemas.microsoft.com/office/powerpoint/2010/main" val="36069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75680" y="3059668"/>
            <a:ext cx="4083091" cy="369332"/>
          </a:xfrm>
          <a:prstGeom prst="rect">
            <a:avLst/>
          </a:prstGeom>
          <a:noFill/>
        </p:spPr>
        <p:txBody>
          <a:bodyPr wrap="square" rtlCol="0">
            <a:spAutoFit/>
          </a:bodyPr>
          <a:lstStyle/>
          <a:p>
            <a:endParaRPr lang="en-US" dirty="0" smtClean="0">
              <a:hlinkClick r:id="rId2"/>
            </a:endParaRPr>
          </a:p>
        </p:txBody>
      </p:sp>
      <p:pic>
        <p:nvPicPr>
          <p:cNvPr id="8" name="Picture 7"/>
          <p:cNvPicPr>
            <a:picLocks noChangeAspect="1"/>
          </p:cNvPicPr>
          <p:nvPr/>
        </p:nvPicPr>
        <p:blipFill>
          <a:blip r:embed="rId3"/>
          <a:stretch>
            <a:fillRect/>
          </a:stretch>
        </p:blipFill>
        <p:spPr>
          <a:xfrm>
            <a:off x="0" y="0"/>
            <a:ext cx="4768729" cy="685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989" y="4194448"/>
            <a:ext cx="7204735" cy="2620422"/>
          </a:xfrm>
          <a:prstGeom prst="rect">
            <a:avLst/>
          </a:prstGeom>
        </p:spPr>
      </p:pic>
      <p:sp>
        <p:nvSpPr>
          <p:cNvPr id="2" name="TextBox 1"/>
          <p:cNvSpPr txBox="1"/>
          <p:nvPr/>
        </p:nvSpPr>
        <p:spPr>
          <a:xfrm>
            <a:off x="6270942" y="1388853"/>
            <a:ext cx="5091522" cy="2031325"/>
          </a:xfrm>
          <a:prstGeom prst="rect">
            <a:avLst/>
          </a:prstGeom>
          <a:noFill/>
        </p:spPr>
        <p:txBody>
          <a:bodyPr wrap="none" rtlCol="0">
            <a:spAutoFit/>
          </a:bodyPr>
          <a:lstStyle/>
          <a:p>
            <a:pPr algn="r" rtl="1"/>
            <a:r>
              <a:rPr lang="ar-IQ" dirty="0" smtClean="0"/>
              <a:t>حساب </a:t>
            </a:r>
            <a:r>
              <a:rPr lang="en-US" dirty="0" err="1" smtClean="0"/>
              <a:t>IoT</a:t>
            </a:r>
            <a:r>
              <a:rPr lang="en-US" dirty="0" smtClean="0"/>
              <a:t> LAB </a:t>
            </a:r>
            <a:r>
              <a:rPr lang="ar-IQ" dirty="0" smtClean="0"/>
              <a:t> على </a:t>
            </a:r>
            <a:r>
              <a:rPr lang="en-US" dirty="0" err="1" smtClean="0"/>
              <a:t>github</a:t>
            </a:r>
            <a:r>
              <a:rPr lang="en-US" dirty="0"/>
              <a:t> </a:t>
            </a:r>
            <a:r>
              <a:rPr lang="ar-IQ" dirty="0" smtClean="0"/>
              <a:t> يتم رفع عليه اغلب ما يتم عمله من</a:t>
            </a:r>
          </a:p>
          <a:p>
            <a:pPr algn="r" rtl="1"/>
            <a:r>
              <a:rPr lang="ar-IQ" dirty="0" smtClean="0"/>
              <a:t> المشاريع الخاصة</a:t>
            </a:r>
            <a:r>
              <a:rPr lang="en-US" dirty="0" smtClean="0"/>
              <a:t> </a:t>
            </a:r>
            <a:r>
              <a:rPr lang="ar-IQ" dirty="0" smtClean="0"/>
              <a:t> في </a:t>
            </a:r>
            <a:r>
              <a:rPr lang="en-US" dirty="0" err="1" smtClean="0"/>
              <a:t>IoT</a:t>
            </a:r>
            <a:r>
              <a:rPr lang="en-US" dirty="0" smtClean="0"/>
              <a:t> LAB </a:t>
            </a:r>
            <a:r>
              <a:rPr lang="ar-IQ" dirty="0" smtClean="0"/>
              <a:t> وكذلك الخاصة في مبادرة</a:t>
            </a:r>
            <a:r>
              <a:rPr lang="en-US" dirty="0" err="1" smtClean="0"/>
              <a:t>kiotk</a:t>
            </a:r>
            <a:r>
              <a:rPr lang="en-US" dirty="0" smtClean="0"/>
              <a:t> </a:t>
            </a:r>
          </a:p>
          <a:p>
            <a:pPr algn="r" rtl="1"/>
            <a:endParaRPr lang="en-US" dirty="0"/>
          </a:p>
          <a:p>
            <a:pPr algn="r" rtl="1"/>
            <a:r>
              <a:rPr lang="ar-IQ" dirty="0" smtClean="0"/>
              <a:t>رابط الحساب : </a:t>
            </a:r>
            <a:r>
              <a:rPr lang="en-US" dirty="0">
                <a:hlinkClick r:id="rId5"/>
              </a:rPr>
              <a:t>https://</a:t>
            </a:r>
            <a:r>
              <a:rPr lang="en-US" dirty="0" smtClean="0">
                <a:hlinkClick r:id="rId5"/>
              </a:rPr>
              <a:t>github.com/IoTLAB-IQ</a:t>
            </a:r>
            <a:endParaRPr lang="en-US" dirty="0" smtClean="0"/>
          </a:p>
          <a:p>
            <a:pPr algn="r" rtl="1"/>
            <a:endParaRPr lang="en-US" dirty="0" smtClean="0"/>
          </a:p>
          <a:p>
            <a:pPr algn="r" rtl="1"/>
            <a:endParaRPr lang="en-US" dirty="0"/>
          </a:p>
          <a:p>
            <a:pPr algn="r" rtl="1"/>
            <a:endParaRPr lang="en-US" dirty="0"/>
          </a:p>
        </p:txBody>
      </p:sp>
    </p:spTree>
    <p:extLst>
      <p:ext uri="{BB962C8B-B14F-4D97-AF65-F5344CB8AC3E}">
        <p14:creationId xmlns:p14="http://schemas.microsoft.com/office/powerpoint/2010/main" val="1188145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5000"/>
                <a:lumOff val="95000"/>
              </a:schemeClr>
            </a:gs>
            <a:gs pos="100000">
              <a:schemeClr val="accent1">
                <a:lumMod val="45000"/>
                <a:lumOff val="55000"/>
              </a:schemeClr>
            </a:gs>
            <a:gs pos="85000">
              <a:schemeClr val="bg2"/>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6"/>
          <p:cNvSpPr txBox="1"/>
          <p:nvPr/>
        </p:nvSpPr>
        <p:spPr>
          <a:xfrm>
            <a:off x="-204187" y="2163541"/>
            <a:ext cx="12297149" cy="4401205"/>
          </a:xfrm>
          <a:prstGeom prst="rect">
            <a:avLst/>
          </a:prstGeom>
          <a:noFill/>
        </p:spPr>
        <p:txBody>
          <a:bodyPr wrap="none" rtlCol="0">
            <a:spAutoFit/>
          </a:bodyPr>
          <a:lstStyle/>
          <a:p>
            <a:pPr algn="r" rtl="1"/>
            <a:r>
              <a:rPr lang="ar-IQ" sz="2000" u="sng" dirty="0" smtClean="0"/>
              <a:t>حول  </a:t>
            </a:r>
            <a:r>
              <a:rPr lang="en-US" sz="2000" u="sng" dirty="0" err="1" smtClean="0"/>
              <a:t>IoT</a:t>
            </a:r>
            <a:r>
              <a:rPr lang="en-US" sz="2000" u="sng" dirty="0" smtClean="0"/>
              <a:t> LAB</a:t>
            </a:r>
            <a:r>
              <a:rPr lang="ar-IQ" sz="2000" u="sng" dirty="0"/>
              <a:t> </a:t>
            </a:r>
            <a:r>
              <a:rPr lang="ar-IQ" sz="2000" u="sng" dirty="0" smtClean="0"/>
              <a:t>و </a:t>
            </a:r>
            <a:r>
              <a:rPr lang="en-US" sz="2000" u="sng" dirty="0" err="1" smtClean="0"/>
              <a:t>kiotk</a:t>
            </a:r>
            <a:endParaRPr lang="en-US" sz="2000" u="sng" dirty="0" smtClean="0"/>
          </a:p>
          <a:p>
            <a:pPr algn="r" rtl="1"/>
            <a:r>
              <a:rPr lang="en-US" sz="2000" dirty="0"/>
              <a:t/>
            </a:r>
            <a:br>
              <a:rPr lang="en-US" sz="2000" dirty="0"/>
            </a:br>
            <a:r>
              <a:rPr lang="ar-IQ" sz="2000" dirty="0"/>
              <a:t> رابط حساب </a:t>
            </a:r>
            <a:r>
              <a:rPr lang="ar-IQ" sz="2000" dirty="0" smtClean="0"/>
              <a:t>صفحة </a:t>
            </a:r>
            <a:r>
              <a:rPr lang="en-US" sz="2000" dirty="0" smtClean="0"/>
              <a:t> </a:t>
            </a:r>
            <a:r>
              <a:rPr lang="en-US" sz="2000" dirty="0" err="1" smtClean="0"/>
              <a:t>IoT</a:t>
            </a:r>
            <a:r>
              <a:rPr lang="en-US" sz="2000" dirty="0" smtClean="0"/>
              <a:t> LAB</a:t>
            </a:r>
            <a:r>
              <a:rPr lang="ar-IQ" sz="2000" dirty="0" smtClean="0"/>
              <a:t>على </a:t>
            </a:r>
            <a:r>
              <a:rPr lang="ar-IQ" sz="2000" dirty="0"/>
              <a:t>الفيسبوك :</a:t>
            </a:r>
            <a:r>
              <a:rPr lang="en-US" sz="2000" dirty="0"/>
              <a:t> </a:t>
            </a:r>
            <a:r>
              <a:rPr lang="en-US" sz="2000" dirty="0" smtClean="0">
                <a:hlinkClick r:id="rId2"/>
              </a:rPr>
              <a:t>https</a:t>
            </a:r>
            <a:r>
              <a:rPr lang="en-US" sz="2000" dirty="0">
                <a:hlinkClick r:id="rId2"/>
              </a:rPr>
              <a:t>://www.facebook.com/IoTLAB.info/</a:t>
            </a:r>
            <a:r>
              <a:rPr lang="en-US" sz="2000" dirty="0"/>
              <a:t>  </a:t>
            </a:r>
          </a:p>
          <a:p>
            <a:pPr algn="r" rtl="1"/>
            <a:r>
              <a:rPr lang="ar-IQ" sz="2000" dirty="0" smtClean="0"/>
              <a:t>الايميل : </a:t>
            </a:r>
            <a:r>
              <a:rPr lang="en-US" sz="2000" dirty="0" smtClean="0">
                <a:hlinkClick r:id="rId3"/>
              </a:rPr>
              <a:t>IoTLAB.info@gmail.com</a:t>
            </a:r>
            <a:endParaRPr lang="en-US" sz="2000" dirty="0" smtClean="0"/>
          </a:p>
          <a:p>
            <a:pPr algn="r" rtl="1"/>
            <a:endParaRPr lang="ar-IQ" sz="2000" dirty="0" smtClean="0"/>
          </a:p>
          <a:p>
            <a:pPr algn="r" rtl="1"/>
            <a:r>
              <a:rPr lang="ar-IQ" sz="2000" u="sng" dirty="0" smtClean="0"/>
              <a:t>حول المهندس كريم الساعدي </a:t>
            </a:r>
            <a:r>
              <a:rPr lang="ar-IQ" sz="2000" dirty="0" smtClean="0"/>
              <a:t>:</a:t>
            </a:r>
            <a:r>
              <a:rPr lang="ar-IQ" sz="2000" dirty="0"/>
              <a:t/>
            </a:r>
            <a:br>
              <a:rPr lang="ar-IQ" sz="2000" dirty="0"/>
            </a:br>
            <a:r>
              <a:rPr lang="ar-IQ" sz="2000" dirty="0" smtClean="0"/>
              <a:t>1-  الحساب الخاص على الفيسبوك</a:t>
            </a:r>
            <a:r>
              <a:rPr lang="en-US" sz="2000" dirty="0" smtClean="0"/>
              <a:t> ) </a:t>
            </a:r>
            <a:r>
              <a:rPr lang="ar-IQ" sz="2000" dirty="0" smtClean="0"/>
              <a:t>كريم الساعدي ) </a:t>
            </a:r>
            <a:r>
              <a:rPr lang="ar-IQ" sz="2000" dirty="0"/>
              <a:t>:</a:t>
            </a:r>
            <a:r>
              <a:rPr lang="en-US" sz="2000" dirty="0"/>
              <a:t> </a:t>
            </a:r>
            <a:r>
              <a:rPr lang="ar-IQ" sz="2000" dirty="0"/>
              <a:t> </a:t>
            </a:r>
            <a:r>
              <a:rPr lang="en-US" sz="2000" dirty="0">
                <a:hlinkClick r:id="rId4"/>
              </a:rPr>
              <a:t>https://www.facebook.com/kareem.peakatcho</a:t>
            </a:r>
            <a:r>
              <a:rPr lang="en-US" sz="2000" dirty="0"/>
              <a:t/>
            </a:r>
            <a:br>
              <a:rPr lang="en-US" sz="2000" dirty="0"/>
            </a:br>
            <a:r>
              <a:rPr lang="ar-IQ" sz="2000" dirty="0" smtClean="0"/>
              <a:t>2- قناة اليوتيوب </a:t>
            </a:r>
            <a:r>
              <a:rPr lang="en-US" sz="2000" dirty="0"/>
              <a:t>) </a:t>
            </a:r>
            <a:r>
              <a:rPr lang="ar-IQ" sz="2000" dirty="0"/>
              <a:t>كريم الساعدي ) </a:t>
            </a:r>
            <a:r>
              <a:rPr lang="ar-IQ" sz="2000" dirty="0" smtClean="0"/>
              <a:t>: </a:t>
            </a:r>
            <a:r>
              <a:rPr lang="en-US" sz="2000" dirty="0">
                <a:hlinkClick r:id="rId5"/>
              </a:rPr>
              <a:t>https://</a:t>
            </a:r>
            <a:r>
              <a:rPr lang="en-US" sz="2000" dirty="0" smtClean="0">
                <a:hlinkClick r:id="rId5"/>
              </a:rPr>
              <a:t>www.youtube.com/channel/UC2Q96EEJVUiDP2oqLQwemng?view_as=subscriber</a:t>
            </a:r>
            <a:endParaRPr lang="ar-IQ" sz="2000" dirty="0" smtClean="0"/>
          </a:p>
          <a:p>
            <a:pPr algn="r" rtl="1"/>
            <a:r>
              <a:rPr lang="ar-IQ" sz="2000" dirty="0" smtClean="0"/>
              <a:t>3 – الصفحة الخاصة ب انترنت الاشياء </a:t>
            </a:r>
            <a:r>
              <a:rPr lang="en-US" sz="2000" dirty="0"/>
              <a:t>) </a:t>
            </a:r>
            <a:r>
              <a:rPr lang="ar-IQ" sz="2000" dirty="0"/>
              <a:t>كريم الساعدي ) :  </a:t>
            </a:r>
            <a:r>
              <a:rPr lang="en-US" sz="2000" dirty="0">
                <a:hlinkClick r:id="rId6"/>
              </a:rPr>
              <a:t>https://</a:t>
            </a:r>
            <a:r>
              <a:rPr lang="en-US" sz="2000" dirty="0" smtClean="0">
                <a:hlinkClick r:id="rId6"/>
              </a:rPr>
              <a:t>www.facebook.com/IOT.iraq.developer</a:t>
            </a:r>
            <a:endParaRPr lang="en-US" sz="2000" dirty="0" smtClean="0"/>
          </a:p>
          <a:p>
            <a:pPr algn="r" rtl="1"/>
            <a:r>
              <a:rPr lang="en-US" sz="2000" dirty="0"/>
              <a:t/>
            </a:r>
            <a:br>
              <a:rPr lang="en-US" sz="2000" dirty="0"/>
            </a:br>
            <a:r>
              <a:rPr lang="ar-IQ" sz="2000" dirty="0"/>
              <a:t/>
            </a:r>
            <a:br>
              <a:rPr lang="ar-IQ" sz="2000" dirty="0"/>
            </a:br>
            <a:r>
              <a:rPr lang="ar-IQ" sz="2000" dirty="0"/>
              <a:t/>
            </a:r>
            <a:br>
              <a:rPr lang="ar-IQ" sz="2000" dirty="0"/>
            </a:br>
            <a:r>
              <a:rPr lang="ar-IQ" sz="2000" dirty="0"/>
              <a:t/>
            </a:r>
            <a:br>
              <a:rPr lang="ar-IQ" sz="2000" dirty="0"/>
            </a:br>
            <a:endParaRPr lang="en-US" sz="2000" dirty="0"/>
          </a:p>
        </p:txBody>
      </p:sp>
    </p:spTree>
    <p:extLst>
      <p:ext uri="{BB962C8B-B14F-4D97-AF65-F5344CB8AC3E}">
        <p14:creationId xmlns:p14="http://schemas.microsoft.com/office/powerpoint/2010/main" val="645609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8" y="-1"/>
            <a:ext cx="12227557" cy="687800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74" y="292944"/>
            <a:ext cx="1114684" cy="871273"/>
          </a:xfrm>
          <a:prstGeom prst="rect">
            <a:avLst/>
          </a:prstGeom>
        </p:spPr>
      </p:pic>
      <p:sp>
        <p:nvSpPr>
          <p:cNvPr id="6" name="TextBox 5"/>
          <p:cNvSpPr txBox="1"/>
          <p:nvPr/>
        </p:nvSpPr>
        <p:spPr>
          <a:xfrm>
            <a:off x="1709058" y="625479"/>
            <a:ext cx="3714750" cy="584775"/>
          </a:xfrm>
          <a:prstGeom prst="rect">
            <a:avLst/>
          </a:prstGeom>
          <a:noFill/>
        </p:spPr>
        <p:txBody>
          <a:bodyPr wrap="square" rtlCol="0">
            <a:spAutoFit/>
          </a:bodyPr>
          <a:lstStyle/>
          <a:p>
            <a:r>
              <a:rPr lang="en-US" sz="3200" dirty="0" smtClean="0">
                <a:latin typeface="Lato"/>
              </a:rPr>
              <a:t>What is </a:t>
            </a:r>
            <a:r>
              <a:rPr lang="en-US" sz="3200" dirty="0" err="1" smtClean="0">
                <a:latin typeface="Lato"/>
              </a:rPr>
              <a:t>IoT</a:t>
            </a:r>
            <a:r>
              <a:rPr lang="en-US" sz="3200" dirty="0" smtClean="0">
                <a:latin typeface="Lato"/>
              </a:rPr>
              <a:t> LAB ?</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680" y="3087026"/>
            <a:ext cx="3459480" cy="3459480"/>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7168" y="2062948"/>
            <a:ext cx="2277472" cy="2394066"/>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4548" y="3698240"/>
            <a:ext cx="2692675" cy="2621279"/>
          </a:xfrm>
          <a:prstGeom prst="rect">
            <a:avLst/>
          </a:prstGeom>
        </p:spPr>
      </p:pic>
    </p:spTree>
    <p:extLst>
      <p:ext uri="{BB962C8B-B14F-4D97-AF65-F5344CB8AC3E}">
        <p14:creationId xmlns:p14="http://schemas.microsoft.com/office/powerpoint/2010/main" val="12506232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p:tgtEl>
                                          <p:spTgt spid="5"/>
                                        </p:tgtEl>
                                      </p:cBhvr>
                                    </p:animEffect>
                                    <p:anim calcmode="lin" valueType="num">
                                      <p:cBhvr>
                                        <p:cTn id="8" dur="800" fill="hold"/>
                                        <p:tgtEl>
                                          <p:spTgt spid="5"/>
                                        </p:tgtEl>
                                        <p:attrNameLst>
                                          <p:attrName>ppt_x</p:attrName>
                                        </p:attrNameLst>
                                      </p:cBhvr>
                                      <p:tavLst>
                                        <p:tav tm="0">
                                          <p:val>
                                            <p:strVal val="#ppt_x"/>
                                          </p:val>
                                        </p:tav>
                                        <p:tav tm="100000">
                                          <p:val>
                                            <p:strVal val="#ppt_x"/>
                                          </p:val>
                                        </p:tav>
                                      </p:tavLst>
                                    </p:anim>
                                    <p:anim calcmode="lin" valueType="num">
                                      <p:cBhvr>
                                        <p:cTn id="9" dur="8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800"/>
                                        <p:tgtEl>
                                          <p:spTgt spid="6"/>
                                        </p:tgtEl>
                                      </p:cBhvr>
                                    </p:animEffect>
                                    <p:anim calcmode="lin" valueType="num">
                                      <p:cBhvr>
                                        <p:cTn id="13" dur="800" fill="hold"/>
                                        <p:tgtEl>
                                          <p:spTgt spid="6"/>
                                        </p:tgtEl>
                                        <p:attrNameLst>
                                          <p:attrName>ppt_x</p:attrName>
                                        </p:attrNameLst>
                                      </p:cBhvr>
                                      <p:tavLst>
                                        <p:tav tm="0">
                                          <p:val>
                                            <p:strVal val="#ppt_x"/>
                                          </p:val>
                                        </p:tav>
                                        <p:tav tm="100000">
                                          <p:val>
                                            <p:strVal val="#ppt_x"/>
                                          </p:val>
                                        </p:tav>
                                      </p:tavLst>
                                    </p:anim>
                                    <p:anim calcmode="lin" valueType="num">
                                      <p:cBhvr>
                                        <p:cTn id="14" dur="8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600"/>
                                        <p:tgtEl>
                                          <p:spTgt spid="30"/>
                                        </p:tgtEl>
                                      </p:cBhvr>
                                    </p:animEffect>
                                    <p:anim calcmode="lin" valueType="num">
                                      <p:cBhvr>
                                        <p:cTn id="20" dur="600" fill="hold"/>
                                        <p:tgtEl>
                                          <p:spTgt spid="30"/>
                                        </p:tgtEl>
                                        <p:attrNameLst>
                                          <p:attrName>ppt_x</p:attrName>
                                        </p:attrNameLst>
                                      </p:cBhvr>
                                      <p:tavLst>
                                        <p:tav tm="0">
                                          <p:val>
                                            <p:strVal val="#ppt_x"/>
                                          </p:val>
                                        </p:tav>
                                        <p:tav tm="100000">
                                          <p:val>
                                            <p:strVal val="#ppt_x"/>
                                          </p:val>
                                        </p:tav>
                                      </p:tavLst>
                                    </p:anim>
                                    <p:anim calcmode="lin" valueType="num">
                                      <p:cBhvr>
                                        <p:cTn id="21" dur="600" fill="hold"/>
                                        <p:tgtEl>
                                          <p:spTgt spid="30"/>
                                        </p:tgtEl>
                                        <p:attrNameLst>
                                          <p:attrName>ppt_y</p:attrName>
                                        </p:attrNameLst>
                                      </p:cBhvr>
                                      <p:tavLst>
                                        <p:tav tm="0">
                                          <p:val>
                                            <p:strVal val="#ppt_y+.1"/>
                                          </p:val>
                                        </p:tav>
                                        <p:tav tm="100000">
                                          <p:val>
                                            <p:strVal val="#ppt_y"/>
                                          </p:val>
                                        </p:tav>
                                      </p:tavLst>
                                    </p:anim>
                                  </p:childTnLst>
                                </p:cTn>
                              </p:par>
                            </p:childTnLst>
                          </p:cTn>
                        </p:par>
                        <p:par>
                          <p:cTn id="22" fill="hold">
                            <p:stCondLst>
                              <p:cond delay="600"/>
                            </p:stCondLst>
                            <p:childTnLst>
                              <p:par>
                                <p:cTn id="23" presetID="42"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700"/>
                                        <p:tgtEl>
                                          <p:spTgt spid="31"/>
                                        </p:tgtEl>
                                      </p:cBhvr>
                                    </p:animEffect>
                                    <p:anim calcmode="lin" valueType="num">
                                      <p:cBhvr>
                                        <p:cTn id="26" dur="700" fill="hold"/>
                                        <p:tgtEl>
                                          <p:spTgt spid="31"/>
                                        </p:tgtEl>
                                        <p:attrNameLst>
                                          <p:attrName>ppt_x</p:attrName>
                                        </p:attrNameLst>
                                      </p:cBhvr>
                                      <p:tavLst>
                                        <p:tav tm="0">
                                          <p:val>
                                            <p:strVal val="#ppt_x"/>
                                          </p:val>
                                        </p:tav>
                                        <p:tav tm="100000">
                                          <p:val>
                                            <p:strVal val="#ppt_x"/>
                                          </p:val>
                                        </p:tav>
                                      </p:tavLst>
                                    </p:anim>
                                    <p:anim calcmode="lin" valueType="num">
                                      <p:cBhvr>
                                        <p:cTn id="27" dur="700" fill="hold"/>
                                        <p:tgtEl>
                                          <p:spTgt spid="31"/>
                                        </p:tgtEl>
                                        <p:attrNameLst>
                                          <p:attrName>ppt_y</p:attrName>
                                        </p:attrNameLst>
                                      </p:cBhvr>
                                      <p:tavLst>
                                        <p:tav tm="0">
                                          <p:val>
                                            <p:strVal val="#ppt_y+.1"/>
                                          </p:val>
                                        </p:tav>
                                        <p:tav tm="100000">
                                          <p:val>
                                            <p:strVal val="#ppt_y"/>
                                          </p:val>
                                        </p:tav>
                                      </p:tavLst>
                                    </p:anim>
                                  </p:childTnLst>
                                </p:cTn>
                              </p:par>
                            </p:childTnLst>
                          </p:cTn>
                        </p:par>
                        <p:par>
                          <p:cTn id="28" fill="hold">
                            <p:stCondLst>
                              <p:cond delay="1300"/>
                            </p:stCondLst>
                            <p:childTnLst>
                              <p:par>
                                <p:cTn id="29" presetID="42"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anim calcmode="lin" valueType="num">
                                      <p:cBhvr>
                                        <p:cTn id="32" dur="700" fill="hold"/>
                                        <p:tgtEl>
                                          <p:spTgt spid="32"/>
                                        </p:tgtEl>
                                        <p:attrNameLst>
                                          <p:attrName>ppt_x</p:attrName>
                                        </p:attrNameLst>
                                      </p:cBhvr>
                                      <p:tavLst>
                                        <p:tav tm="0">
                                          <p:val>
                                            <p:strVal val="#ppt_x"/>
                                          </p:val>
                                        </p:tav>
                                        <p:tav tm="100000">
                                          <p:val>
                                            <p:strVal val="#ppt_x"/>
                                          </p:val>
                                        </p:tav>
                                      </p:tavLst>
                                    </p:anim>
                                    <p:anim calcmode="lin" valueType="num">
                                      <p:cBhvr>
                                        <p:cTn id="33" dur="7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75">
          <a:fgClr>
            <a:schemeClr val="tx1"/>
          </a:fgClr>
          <a:bgClr>
            <a:schemeClr val="tx1"/>
          </a:bgClr>
        </a:patt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521" y="391108"/>
            <a:ext cx="1114684" cy="871273"/>
          </a:xfrm>
          <a:prstGeom prst="rect">
            <a:avLst/>
          </a:prstGeom>
        </p:spPr>
      </p:pic>
      <p:sp>
        <p:nvSpPr>
          <p:cNvPr id="6" name="TextBox 5"/>
          <p:cNvSpPr txBox="1"/>
          <p:nvPr/>
        </p:nvSpPr>
        <p:spPr>
          <a:xfrm>
            <a:off x="1745205" y="729303"/>
            <a:ext cx="3714750" cy="584775"/>
          </a:xfrm>
          <a:prstGeom prst="rect">
            <a:avLst/>
          </a:prstGeom>
          <a:noFill/>
        </p:spPr>
        <p:txBody>
          <a:bodyPr wrap="square" rtlCol="0">
            <a:spAutoFit/>
          </a:bodyPr>
          <a:lstStyle/>
          <a:p>
            <a:r>
              <a:rPr lang="en-US" sz="3200" dirty="0" smtClean="0">
                <a:solidFill>
                  <a:schemeClr val="tx1">
                    <a:lumMod val="75000"/>
                    <a:lumOff val="25000"/>
                  </a:schemeClr>
                </a:solidFill>
                <a:latin typeface="Lato"/>
              </a:rPr>
              <a:t>Our Services</a:t>
            </a:r>
            <a:endParaRPr lang="en-US" sz="3200" dirty="0">
              <a:solidFill>
                <a:schemeClr val="tx1">
                  <a:lumMod val="75000"/>
                  <a:lumOff val="25000"/>
                </a:schemeClr>
              </a:solidFill>
              <a:latin typeface="Lato"/>
            </a:endParaRPr>
          </a:p>
        </p:txBody>
      </p:sp>
      <p:sp>
        <p:nvSpPr>
          <p:cNvPr id="10" name="Rectangle 9"/>
          <p:cNvSpPr/>
          <p:nvPr/>
        </p:nvSpPr>
        <p:spPr>
          <a:xfrm>
            <a:off x="630521" y="2117609"/>
            <a:ext cx="1289720" cy="400110"/>
          </a:xfrm>
          <a:prstGeom prst="rect">
            <a:avLst/>
          </a:prstGeom>
          <a:solidFill>
            <a:schemeClr val="bg2">
              <a:lumMod val="25000"/>
            </a:schemeClr>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000" dirty="0">
                <a:solidFill>
                  <a:prstClr val="white"/>
                </a:solidFill>
              </a:rPr>
              <a:t>Education</a:t>
            </a:r>
          </a:p>
        </p:txBody>
      </p:sp>
      <p:sp>
        <p:nvSpPr>
          <p:cNvPr id="13" name="Rectangle 12"/>
          <p:cNvSpPr/>
          <p:nvPr/>
        </p:nvSpPr>
        <p:spPr>
          <a:xfrm>
            <a:off x="5139036" y="2238607"/>
            <a:ext cx="2239587" cy="369332"/>
          </a:xfrm>
          <a:prstGeom prst="rect">
            <a:avLst/>
          </a:prstGeom>
          <a:solidFill>
            <a:srgbClr val="00B0F0"/>
          </a:solidFill>
        </p:spPr>
        <p:style>
          <a:lnRef idx="1">
            <a:schemeClr val="dk1"/>
          </a:lnRef>
          <a:fillRef idx="2">
            <a:schemeClr val="dk1"/>
          </a:fillRef>
          <a:effectRef idx="1">
            <a:schemeClr val="dk1"/>
          </a:effectRef>
          <a:fontRef idx="minor">
            <a:schemeClr val="dk1"/>
          </a:fontRef>
        </p:style>
        <p:txBody>
          <a:bodyPr wrap="none">
            <a:spAutoFit/>
          </a:bodyPr>
          <a:lstStyle/>
          <a:p>
            <a:r>
              <a:rPr lang="en-US" dirty="0">
                <a:solidFill>
                  <a:prstClr val="white"/>
                </a:solidFill>
              </a:rPr>
              <a:t>Electronic </a:t>
            </a:r>
            <a:r>
              <a:rPr lang="en-US" dirty="0" err="1">
                <a:solidFill>
                  <a:prstClr val="white"/>
                </a:solidFill>
              </a:rPr>
              <a:t>Componets</a:t>
            </a:r>
            <a:endParaRPr lang="en-US" dirty="0">
              <a:solidFill>
                <a:prstClr val="white"/>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8778" y="2712554"/>
            <a:ext cx="2265645" cy="189928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858" y="2712554"/>
            <a:ext cx="3270919" cy="1635460"/>
          </a:xfrm>
          <a:prstGeom prst="rect">
            <a:avLst/>
          </a:prstGeom>
        </p:spPr>
      </p:pic>
      <p:pic>
        <p:nvPicPr>
          <p:cNvPr id="9" name="Picture 8"/>
          <p:cNvPicPr>
            <a:picLocks noChangeAspect="1"/>
          </p:cNvPicPr>
          <p:nvPr/>
        </p:nvPicPr>
        <p:blipFill>
          <a:blip r:embed="rId5"/>
          <a:stretch>
            <a:fillRect/>
          </a:stretch>
        </p:blipFill>
        <p:spPr>
          <a:xfrm>
            <a:off x="8204575" y="2182323"/>
            <a:ext cx="3749365" cy="49381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858" y="4451409"/>
            <a:ext cx="3311971" cy="221239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6729" y="4726701"/>
            <a:ext cx="2350382" cy="1970320"/>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87862" y="5544665"/>
            <a:ext cx="1645758" cy="1233636"/>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88371" y="5100320"/>
            <a:ext cx="1675130" cy="1675130"/>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2588" y="2605021"/>
            <a:ext cx="3393463" cy="1919534"/>
          </a:xfrm>
          <a:prstGeom prst="rect">
            <a:avLst/>
          </a:prstGeom>
        </p:spPr>
      </p:pic>
    </p:spTree>
    <p:extLst>
      <p:ext uri="{BB962C8B-B14F-4D97-AF65-F5344CB8AC3E}">
        <p14:creationId xmlns:p14="http://schemas.microsoft.com/office/powerpoint/2010/main" val="1952368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4" presetClass="entr" presetSubtype="1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randombar(horizontal)">
                                      <p:cBhvr>
                                        <p:cTn id="38" dur="500"/>
                                        <p:tgtEl>
                                          <p:spTgt spid="14"/>
                                        </p:tgtEl>
                                      </p:cBhvr>
                                    </p:animEffect>
                                  </p:childTnLst>
                                </p:cTn>
                              </p:par>
                              <p:par>
                                <p:cTn id="39" presetID="42"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par>
                                <p:cTn id="54" presetID="16" presetClass="entr" presetSubtype="21"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par>
                                <p:cTn id="57" presetID="16" presetClass="entr" presetSubtype="21"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barn(inVertical)">
                                      <p:cBhvr>
                                        <p:cTn id="59" dur="500"/>
                                        <p:tgtEl>
                                          <p:spTgt spid="18"/>
                                        </p:tgtEl>
                                      </p:cBhvr>
                                    </p:animEffect>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6" y="0"/>
            <a:ext cx="12222486" cy="763905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45" y="519256"/>
            <a:ext cx="1390456" cy="1086826"/>
          </a:xfrm>
          <a:prstGeom prst="rect">
            <a:avLst/>
          </a:prstGeom>
        </p:spPr>
      </p:pic>
      <p:sp>
        <p:nvSpPr>
          <p:cNvPr id="11" name="TextBox 10"/>
          <p:cNvSpPr txBox="1"/>
          <p:nvPr/>
        </p:nvSpPr>
        <p:spPr>
          <a:xfrm>
            <a:off x="1995212" y="5153372"/>
            <a:ext cx="8665070" cy="584775"/>
          </a:xfrm>
          <a:prstGeom prst="rect">
            <a:avLst/>
          </a:prstGeom>
          <a:noFill/>
        </p:spPr>
        <p:txBody>
          <a:bodyPr wrap="square" rtlCol="0">
            <a:spAutoFit/>
          </a:bodyPr>
          <a:lstStyle/>
          <a:p>
            <a:r>
              <a:rPr lang="en-US" sz="3200" dirty="0" smtClean="0">
                <a:solidFill>
                  <a:schemeClr val="accent6">
                    <a:lumMod val="40000"/>
                    <a:lumOff val="60000"/>
                  </a:schemeClr>
                </a:solidFill>
                <a:latin typeface="Adobe Heiti Std R" panose="020B0400000000000000" pitchFamily="34" charset="-128"/>
                <a:ea typeface="Adobe Heiti Std R" panose="020B0400000000000000" pitchFamily="34" charset="-128"/>
                <a:cs typeface="Arial Unicode MS" panose="020B0604020202020204" pitchFamily="34" charset="-128"/>
              </a:rPr>
              <a:t>Connect and make smart things </a:t>
            </a:r>
            <a:r>
              <a:rPr lang="en-US" sz="3200" dirty="0" smtClean="0">
                <a:solidFill>
                  <a:srgbClr val="FFFF00"/>
                </a:solidFill>
                <a:latin typeface="Adobe Heiti Std R" panose="020B0400000000000000" pitchFamily="34" charset="-128"/>
                <a:ea typeface="Adobe Heiti Std R" panose="020B0400000000000000" pitchFamily="34" charset="-128"/>
                <a:cs typeface="Arial Unicode MS" panose="020B0604020202020204" pitchFamily="34" charset="-128"/>
              </a:rPr>
              <a:t>smart things</a:t>
            </a:r>
            <a:r>
              <a:rPr lang="en-US" sz="3200" dirty="0" smtClean="0">
                <a:solidFill>
                  <a:schemeClr val="accent6">
                    <a:lumMod val="40000"/>
                    <a:lumOff val="60000"/>
                  </a:schemeClr>
                </a:solidFill>
                <a:latin typeface="Adobe Heiti Std R" panose="020B0400000000000000" pitchFamily="34" charset="-128"/>
                <a:ea typeface="Adobe Heiti Std R" panose="020B0400000000000000" pitchFamily="34" charset="-128"/>
                <a:cs typeface="Arial Unicode MS" panose="020B0604020202020204" pitchFamily="34" charset="-128"/>
              </a:rPr>
              <a:t> </a:t>
            </a:r>
            <a:endParaRPr lang="en-US" sz="3200" dirty="0">
              <a:solidFill>
                <a:schemeClr val="bg1"/>
              </a:solidFill>
              <a:latin typeface="Adobe Heiti Std R" panose="020B0400000000000000" pitchFamily="34" charset="-128"/>
              <a:ea typeface="Adobe Heiti Std R" panose="020B0400000000000000" pitchFamily="34" charset="-128"/>
              <a:cs typeface="Arial Unicode MS" panose="020B0604020202020204" pitchFamily="34" charset="-128"/>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4693" y="974710"/>
            <a:ext cx="4471050" cy="4471050"/>
          </a:xfrm>
          <a:prstGeom prst="rect">
            <a:avLst/>
          </a:prstGeom>
        </p:spPr>
      </p:pic>
    </p:spTree>
    <p:extLst>
      <p:ext uri="{BB962C8B-B14F-4D97-AF65-F5344CB8AC3E}">
        <p14:creationId xmlns:p14="http://schemas.microsoft.com/office/powerpoint/2010/main" val="333076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75">
          <a:fgClr>
            <a:schemeClr val="tx1"/>
          </a:fgClr>
          <a:bgClr>
            <a:schemeClr val="tx1"/>
          </a:bgClr>
        </a:patt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479" y="0"/>
            <a:ext cx="6643935" cy="6814036"/>
          </a:xfrm>
          <a:prstGeom prst="rect">
            <a:avLst/>
          </a:prstGeom>
        </p:spPr>
      </p:pic>
    </p:spTree>
    <p:extLst>
      <p:ext uri="{BB962C8B-B14F-4D97-AF65-F5344CB8AC3E}">
        <p14:creationId xmlns:p14="http://schemas.microsoft.com/office/powerpoint/2010/main" val="2970158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wdDnDiag">
          <a:fgClr>
            <a:schemeClr val="tx1"/>
          </a:fgClr>
          <a:bgClr>
            <a:schemeClr val="tx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777" y="17251"/>
            <a:ext cx="8149238" cy="6831491"/>
          </a:xfrm>
        </p:spPr>
      </p:pic>
    </p:spTree>
    <p:extLst>
      <p:ext uri="{BB962C8B-B14F-4D97-AF65-F5344CB8AC3E}">
        <p14:creationId xmlns:p14="http://schemas.microsoft.com/office/powerpoint/2010/main" val="2134388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19200"/>
            <a:ext cx="12192000" cy="10217054"/>
          </a:xfrm>
          <a:prstGeom prst="rect">
            <a:avLst/>
          </a:prstGeom>
        </p:spPr>
      </p:pic>
      <p:sp>
        <p:nvSpPr>
          <p:cNvPr id="2" name="TextBox 1"/>
          <p:cNvSpPr txBox="1"/>
          <p:nvPr/>
        </p:nvSpPr>
        <p:spPr>
          <a:xfrm>
            <a:off x="170016" y="0"/>
            <a:ext cx="2943947" cy="646331"/>
          </a:xfrm>
          <a:prstGeom prst="rect">
            <a:avLst/>
          </a:prstGeom>
          <a:noFill/>
        </p:spPr>
        <p:txBody>
          <a:bodyPr wrap="none" rtlCol="0">
            <a:spAutoFit/>
          </a:bodyPr>
          <a:lstStyle/>
          <a:p>
            <a:r>
              <a:rPr lang="en-US" sz="3600" dirty="0" smtClean="0"/>
              <a:t>What is </a:t>
            </a:r>
            <a:r>
              <a:rPr lang="en-US" sz="3600" dirty="0" err="1" smtClean="0"/>
              <a:t>kiotk</a:t>
            </a:r>
            <a:r>
              <a:rPr lang="en-US" sz="3600" dirty="0" smtClean="0"/>
              <a:t> ?</a:t>
            </a:r>
            <a:endParaRPr lang="en-US" sz="3600" dirty="0"/>
          </a:p>
        </p:txBody>
      </p:sp>
    </p:spTree>
    <p:extLst>
      <p:ext uri="{BB962C8B-B14F-4D97-AF65-F5344CB8AC3E}">
        <p14:creationId xmlns:p14="http://schemas.microsoft.com/office/powerpoint/2010/main" val="2703405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0960"/>
            <a:ext cx="12072395" cy="6447099"/>
          </a:xfrm>
        </p:spPr>
        <p:txBody>
          <a:bodyPr>
            <a:noAutofit/>
          </a:bodyPr>
          <a:lstStyle/>
          <a:p>
            <a:pPr algn="r" rtl="1"/>
            <a:r>
              <a:rPr lang="ar-SA" sz="1800" dirty="0"/>
              <a:t>مبادرة</a:t>
            </a:r>
            <a:r>
              <a:rPr lang="en-US" sz="1800" dirty="0"/>
              <a:t> </a:t>
            </a:r>
            <a:r>
              <a:rPr lang="en-US" sz="1800" dirty="0" err="1"/>
              <a:t>kiotk</a:t>
            </a:r>
            <a:r>
              <a:rPr lang="en-US" sz="1800" dirty="0"/>
              <a:t>  </a:t>
            </a:r>
            <a:r>
              <a:rPr lang="ar-SA" sz="1800" dirty="0"/>
              <a:t>المجانية</a:t>
            </a:r>
            <a:r>
              <a:rPr lang="ar-IQ" sz="1800" dirty="0"/>
              <a:t> هي مبادرة اطلقها</a:t>
            </a:r>
            <a:r>
              <a:rPr lang="en-US" sz="1800" dirty="0"/>
              <a:t> </a:t>
            </a:r>
            <a:r>
              <a:rPr lang="ar-IQ" sz="1800" dirty="0"/>
              <a:t> كريم غازي فيصل (كريم الساعدي ) مطور في مجال انترنت الاشياء والانظمة المدمجة وحاصل على شهادات من شركة سيسكو في مجال انترنت الاشياء والامن الرقمي وهو صاحب مشروع  </a:t>
            </a:r>
            <a:r>
              <a:rPr lang="en-US" sz="1800" dirty="0" err="1"/>
              <a:t>IoT</a:t>
            </a:r>
            <a:r>
              <a:rPr lang="en-US" sz="1800" dirty="0"/>
              <a:t> LAB</a:t>
            </a:r>
            <a:r>
              <a:rPr lang="ar-IQ" sz="1800" dirty="0"/>
              <a:t>  </a:t>
            </a:r>
            <a:r>
              <a:rPr lang="ar-SA" sz="1800" dirty="0"/>
              <a:t> لتعليم </a:t>
            </a:r>
            <a:r>
              <a:rPr lang="ar-IQ" sz="1800" dirty="0"/>
              <a:t>تقنيات</a:t>
            </a:r>
            <a:r>
              <a:rPr lang="ar-SA" sz="1800" dirty="0"/>
              <a:t> انترنت </a:t>
            </a:r>
            <a:r>
              <a:rPr lang="ar-IQ" sz="1800" dirty="0"/>
              <a:t>الاشياء والذكاء الاصطناعي والذي يوفير مساحة العمل والادوات اللازمة  للمطورين والاساتذة والهواة في هذا المجال لتحويل افكارهم الى مشاريع ومنتجات على ارض الواقع ومن هذا المنطلق  كان الهدف الاساسي من اطلاق المبادرة هو تعريف الناس على مجال </a:t>
            </a:r>
            <a:r>
              <a:rPr lang="en-US" sz="1800" dirty="0" err="1"/>
              <a:t>IoT</a:t>
            </a:r>
            <a:r>
              <a:rPr lang="en-US" sz="1800" dirty="0"/>
              <a:t> </a:t>
            </a:r>
            <a:r>
              <a:rPr lang="ar-IQ" sz="1800" dirty="0"/>
              <a:t> و </a:t>
            </a:r>
            <a:r>
              <a:rPr lang="en-US" sz="1800" dirty="0"/>
              <a:t>Embedded Systems </a:t>
            </a:r>
            <a:r>
              <a:rPr lang="ar-IQ" sz="1800" dirty="0"/>
              <a:t> من خلال مشاريع عملية وعلى ادوات حقيقة ضمن دروس  تقدم اونلاين وبطريقة احترافية قريبة على الواقع بالاضافة الى ورش تقام على ارض الواقع  للاجتماع مع المشاركين لمناقشة الافكار والعمل قدر الامكان لتحقيقها وتطويرها وتحويلها الى منتجات يمكن الاستفادة منها في اليومية اما بالنسبة للاهداف العلمية الاخرى للمبادرة :</a:t>
            </a:r>
            <a:br>
              <a:rPr lang="ar-IQ" sz="1800" dirty="0"/>
            </a:br>
            <a:r>
              <a:rPr lang="ar-IQ" sz="1800" dirty="0"/>
              <a:t/>
            </a:r>
            <a:br>
              <a:rPr lang="ar-IQ" sz="1800" dirty="0"/>
            </a:br>
            <a:r>
              <a:rPr lang="ar-IQ" sz="1800" dirty="0"/>
              <a:t>1- التعرف على مفهوم انترنت الاشياء والانظمة المدمجة .</a:t>
            </a:r>
            <a:br>
              <a:rPr lang="ar-IQ" sz="1800" dirty="0"/>
            </a:br>
            <a:r>
              <a:rPr lang="ar-IQ" sz="1800" dirty="0"/>
              <a:t>2-توضيح خارطة الطريق لمختلف المهتمين للدخول في مجال انترنت الاشياء والانظمة المدمجة .</a:t>
            </a:r>
            <a:br>
              <a:rPr lang="ar-IQ" sz="1800" dirty="0"/>
            </a:br>
            <a:r>
              <a:rPr lang="ar-IQ" sz="1800" dirty="0"/>
              <a:t>3- شرح معمارية انترنت الاشياء وكيفية بناء نظام متكامل وكيف يمكن معرفة الفرق بينه وبين الانظمة التقنية الاخرى .</a:t>
            </a:r>
            <a:br>
              <a:rPr lang="ar-IQ" sz="1800" dirty="0"/>
            </a:br>
            <a:r>
              <a:rPr lang="ar-IQ" sz="1800" dirty="0"/>
              <a:t>4- التعرف </a:t>
            </a:r>
            <a:r>
              <a:rPr lang="ar-SA" sz="1800" dirty="0"/>
              <a:t>على اساسيات التعامل مع الانظمة المدمجة وكيف</a:t>
            </a:r>
            <a:r>
              <a:rPr lang="ar-IQ" sz="1800" dirty="0"/>
              <a:t>ي</a:t>
            </a:r>
            <a:r>
              <a:rPr lang="ar-SA" sz="1800" dirty="0"/>
              <a:t>ة ربط الحساسات</a:t>
            </a:r>
            <a:r>
              <a:rPr lang="ar-IQ" sz="1800" dirty="0"/>
              <a:t> المختلفة الخاصة بانظمة انترنت الاشياء والانظمة المدمجة .</a:t>
            </a:r>
            <a:br>
              <a:rPr lang="ar-IQ" sz="1800" dirty="0"/>
            </a:br>
            <a:r>
              <a:rPr lang="ar-IQ" sz="1800" dirty="0"/>
              <a:t>5-التعرف على كيفية التعامل مع الاجهزة الالكترونية من حيث البرمجة وطريقة الربط وكيفية اعدادها بالشكل المناسب للعمل .</a:t>
            </a:r>
            <a:br>
              <a:rPr lang="ar-IQ" sz="1800" dirty="0"/>
            </a:br>
            <a:r>
              <a:rPr lang="ar-IQ" sz="1800" dirty="0"/>
              <a:t>6-التعرف على اساسيات لغات البرمجة بلغة </a:t>
            </a:r>
            <a:r>
              <a:rPr lang="en-US" sz="1800" dirty="0"/>
              <a:t> C++/C</a:t>
            </a:r>
            <a:r>
              <a:rPr lang="ar-IQ" sz="1800" dirty="0"/>
              <a:t>وبعض اللغات البرمجية  الاخرى في مختلف اقسام معمارية المنهج المقرر في المبادرة .</a:t>
            </a:r>
            <a:br>
              <a:rPr lang="ar-IQ" sz="1800" dirty="0"/>
            </a:br>
            <a:r>
              <a:rPr lang="ar-IQ" sz="1800" dirty="0"/>
              <a:t>7-اساسيات  طرق الاتصال السلكية  واللاسلكية وكيفية ربط الاجهزة الالكترونية بالانترنت .</a:t>
            </a:r>
            <a:br>
              <a:rPr lang="ar-IQ" sz="1800" dirty="0"/>
            </a:br>
            <a:r>
              <a:rPr lang="ar-IQ" sz="1800" dirty="0"/>
              <a:t>8-فهم الية عمل هذه الاجهزة مع بعضها للقيام بامر معين دون التدخل من الانسان في عملها .</a:t>
            </a:r>
            <a:br>
              <a:rPr lang="ar-IQ" sz="1800" dirty="0"/>
            </a:br>
            <a:r>
              <a:rPr lang="ar-IQ" sz="1800" dirty="0"/>
              <a:t>9- التعرف على انواع الاتصال السلكية و وكذلك اللاسلكية وكيفية استخدامها ضمن انظمة انترنت الاشياء مثل  ( </a:t>
            </a:r>
            <a:r>
              <a:rPr lang="en-US" sz="1800" dirty="0"/>
              <a:t>( RF / BT / </a:t>
            </a:r>
            <a:r>
              <a:rPr lang="en-US" sz="1800" dirty="0" err="1"/>
              <a:t>Wifi</a:t>
            </a:r>
            <a:r>
              <a:rPr lang="en-US" sz="1800" dirty="0"/>
              <a:t> / GSM </a:t>
            </a:r>
            <a:r>
              <a:rPr lang="ar-IQ" sz="1800" dirty="0"/>
              <a:t> .</a:t>
            </a:r>
            <a:br>
              <a:rPr lang="ar-IQ" sz="1800" dirty="0"/>
            </a:br>
            <a:r>
              <a:rPr lang="ar-IQ" sz="1800" dirty="0"/>
              <a:t>10- التعرف على اساسيات مجال الروبوتك وكيفية بناء روبوتات ذكية يمكن لها ان تقوم بانشطة مختلفة دون التدخل في التحكم بها من قبل الانسان .</a:t>
            </a:r>
            <a:br>
              <a:rPr lang="ar-IQ" sz="1800" dirty="0"/>
            </a:br>
            <a:r>
              <a:rPr lang="ar-IQ" sz="1800" dirty="0"/>
              <a:t>11- التعرف على اساسات الحوسبة السحابية والتطرق الى بعض المنصات انترنت الاشياء الاكثر استخداما بالاضافة الى التركيز على الفوائد الاساسية </a:t>
            </a:r>
            <a:br>
              <a:rPr lang="ar-IQ" sz="1800" dirty="0"/>
            </a:br>
            <a:r>
              <a:rPr lang="ar-IQ" sz="1800" dirty="0"/>
              <a:t>من استخدام الحوسبة السحابية في مجال انترنت الاشياء .</a:t>
            </a:r>
            <a:r>
              <a:rPr lang="en-US" sz="1800" dirty="0"/>
              <a:t/>
            </a:r>
            <a:br>
              <a:rPr lang="en-US" sz="1800" dirty="0"/>
            </a:br>
            <a:r>
              <a:rPr lang="en-US" sz="1800" dirty="0"/>
              <a:t>12</a:t>
            </a:r>
            <a:r>
              <a:rPr lang="ar-IQ" sz="1800" dirty="0"/>
              <a:t>-التعريف على كيفية استخدام تقنيات الذكاء الاصطناعي وتقنيات انترنت الاشياء</a:t>
            </a:r>
            <a:r>
              <a:rPr lang="en-US" sz="1800" dirty="0"/>
              <a:t> </a:t>
            </a:r>
            <a:r>
              <a:rPr lang="ar-IQ" sz="1800" dirty="0"/>
              <a:t>معا .</a:t>
            </a:r>
            <a:r>
              <a:rPr lang="en-US" sz="1800" dirty="0"/>
              <a:t/>
            </a:r>
            <a:br>
              <a:rPr lang="en-US" sz="1800" dirty="0"/>
            </a:br>
            <a:r>
              <a:rPr lang="ar-IQ" sz="1800" dirty="0"/>
              <a:t/>
            </a:r>
            <a:br>
              <a:rPr lang="ar-IQ" sz="1800" dirty="0"/>
            </a:br>
            <a:r>
              <a:rPr lang="ar-IQ" sz="1800" dirty="0"/>
              <a:t>هذه المبادرة تركز على المفاهيم الاساسية من المستوى المبتدء الى المتقدم  بالتالي سوف تضعك على الطريق الصحيح وتؤهلك للتعامل مع تقنيات</a:t>
            </a:r>
            <a:br>
              <a:rPr lang="ar-IQ" sz="1800" dirty="0"/>
            </a:br>
            <a:r>
              <a:rPr lang="ar-IQ" sz="1800" dirty="0"/>
              <a:t>انترنت الاشياء والانظمة المدمجة ومشاريع الروبوتات المختلفة  .</a:t>
            </a:r>
            <a:br>
              <a:rPr lang="ar-IQ" sz="1800" dirty="0"/>
            </a:br>
            <a:r>
              <a:rPr lang="ar-IQ" sz="1800" dirty="0"/>
              <a:t/>
            </a:r>
            <a:br>
              <a:rPr lang="ar-IQ" sz="1800" dirty="0"/>
            </a:br>
            <a:endParaRPr lang="en-US" sz="1800" dirty="0"/>
          </a:p>
        </p:txBody>
      </p:sp>
    </p:spTree>
    <p:extLst>
      <p:ext uri="{BB962C8B-B14F-4D97-AF65-F5344CB8AC3E}">
        <p14:creationId xmlns:p14="http://schemas.microsoft.com/office/powerpoint/2010/main" val="789241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334257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456</TotalTime>
  <Words>61</Words>
  <Application>Microsoft Office PowerPoint</Application>
  <PresentationFormat>Widescreen</PresentationFormat>
  <Paragraphs>20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Adobe Heiti Std R</vt:lpstr>
      <vt:lpstr>Arial Unicode MS</vt:lpstr>
      <vt:lpstr>Arial</vt:lpstr>
      <vt:lpstr>Lato</vt:lpstr>
      <vt:lpstr>Trebuchet MS</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Maher</dc:creator>
  <cp:lastModifiedBy>Maher</cp:lastModifiedBy>
  <cp:revision>59</cp:revision>
  <dcterms:created xsi:type="dcterms:W3CDTF">2018-11-23T23:38:14Z</dcterms:created>
  <dcterms:modified xsi:type="dcterms:W3CDTF">2019-02-06T07:04:25Z</dcterms:modified>
</cp:coreProperties>
</file>